
<file path=[Content_Types].xml><?xml version="1.0" encoding="utf-8"?>
<Types xmlns="http://schemas.openxmlformats.org/package/2006/content-types">
  <Default Extension="gif" ContentType="image/gif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12192000"/>
  <p:defaultTextStyle>
    <a:defPPr>
      <a:defRPr lang="ru-RU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59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gif>
</file>

<file path=ppt/media/image2.gif>
</file>

<file path=ppt/media/image3.gif>
</file>

<file path=ppt/media/image4.jpg>
</file>

<file path=ppt/media/image5.jpg>
</file>

<file path=ppt/media/image6.jp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auto">
          <a:xfrm>
            <a:off x="1523999" y="1122363"/>
            <a:ext cx="9144000" cy="2387599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ru-RU"/>
              <a:t>Click to edit Master title style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3999" y="3602037"/>
            <a:ext cx="9144000" cy="1655761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ru-RU"/>
              <a:t>Click to edit Master subtitle style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>27.05.2021</a:t>
            </a:fld>
            <a:endParaRPr lang="ru-RU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Click to edit Master title style</a:t>
            </a:r>
          </a:p>
        </p:txBody>
      </p:sp>
      <p:sp>
        <p:nvSpPr>
          <p:cNvPr id="5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ru-RU"/>
              <a:t>Click to edit Master text styles</a:t>
            </a:r>
          </a:p>
          <a:p>
            <a:pPr lvl="1">
              <a:defRPr/>
            </a:pPr>
            <a:r>
              <a:rPr lang="ru-RU"/>
              <a:t>Second level</a:t>
            </a:r>
          </a:p>
          <a:p>
            <a:pPr lvl="2">
              <a:defRPr/>
            </a:pPr>
            <a:r>
              <a:rPr lang="ru-RU"/>
              <a:t>Third level</a:t>
            </a:r>
          </a:p>
          <a:p>
            <a:pPr lvl="3">
              <a:defRPr/>
            </a:pPr>
            <a:r>
              <a:rPr lang="ru-RU"/>
              <a:t>Fourth level</a:t>
            </a:r>
          </a:p>
          <a:p>
            <a:pPr lvl="4">
              <a:defRPr/>
            </a:pPr>
            <a:r>
              <a:rPr lang="ru-RU"/>
              <a:t>Fifth level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>27.05.2021</a:t>
            </a:fld>
            <a:endParaRPr lang="ru-RU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899" y="365124"/>
            <a:ext cx="2628900" cy="5811837"/>
          </a:xfrm>
        </p:spPr>
        <p:txBody>
          <a:bodyPr vert="eaVert"/>
          <a:lstStyle/>
          <a:p>
            <a:pPr>
              <a:defRPr/>
            </a:pPr>
            <a:r>
              <a:rPr lang="ru-RU"/>
              <a:t>Click to edit Master title style</a:t>
            </a:r>
          </a:p>
        </p:txBody>
      </p:sp>
      <p:sp>
        <p:nvSpPr>
          <p:cNvPr id="5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198" y="365124"/>
            <a:ext cx="7734299" cy="5811837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Click to edit Master text styles</a:t>
            </a:r>
          </a:p>
          <a:p>
            <a:pPr lvl="1">
              <a:defRPr/>
            </a:pPr>
            <a:r>
              <a:rPr lang="ru-RU"/>
              <a:t>Second level</a:t>
            </a:r>
          </a:p>
          <a:p>
            <a:pPr lvl="2">
              <a:defRPr/>
            </a:pPr>
            <a:r>
              <a:rPr lang="ru-RU"/>
              <a:t>Third level</a:t>
            </a:r>
          </a:p>
          <a:p>
            <a:pPr lvl="3">
              <a:defRPr/>
            </a:pPr>
            <a:r>
              <a:rPr lang="ru-RU"/>
              <a:t>Fourth level</a:t>
            </a:r>
          </a:p>
          <a:p>
            <a:pPr lvl="4">
              <a:defRPr/>
            </a:pPr>
            <a:r>
              <a:rPr lang="ru-RU"/>
              <a:t>Fifth level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>27.05.2021</a:t>
            </a:fld>
            <a:endParaRPr lang="ru-RU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ru-RU"/>
              <a:t>Click to edit Master text styles</a:t>
            </a:r>
          </a:p>
          <a:p>
            <a:pPr lvl="1">
              <a:defRPr/>
            </a:pPr>
            <a:r>
              <a:rPr lang="ru-RU"/>
              <a:t>Second level</a:t>
            </a:r>
          </a:p>
          <a:p>
            <a:pPr lvl="2">
              <a:defRPr/>
            </a:pPr>
            <a:r>
              <a:rPr lang="ru-RU"/>
              <a:t>Third level</a:t>
            </a:r>
          </a:p>
          <a:p>
            <a:pPr lvl="3">
              <a:defRPr/>
            </a:pPr>
            <a:r>
              <a:rPr lang="ru-RU"/>
              <a:t>Fourth level</a:t>
            </a:r>
          </a:p>
          <a:p>
            <a:pPr lvl="4">
              <a:defRPr/>
            </a:pPr>
            <a:r>
              <a:rPr lang="ru-RU"/>
              <a:t>Fifth level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>27.05.2021</a:t>
            </a:fld>
            <a:endParaRPr lang="ru-RU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>
          <a:xfrm>
            <a:off x="831849" y="1709737"/>
            <a:ext cx="10515600" cy="2852736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ru-RU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49" y="4589462"/>
            <a:ext cx="10515600" cy="150018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>27.05.2021</a:t>
            </a:fld>
            <a:endParaRPr lang="ru-RU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198" y="1825624"/>
            <a:ext cx="5181599" cy="4351338"/>
          </a:xfrm>
        </p:spPr>
        <p:txBody>
          <a:bodyPr/>
          <a:lstStyle/>
          <a:p>
            <a:pPr lvl="0">
              <a:defRPr/>
            </a:pPr>
            <a:r>
              <a:rPr lang="ru-RU"/>
              <a:t>Click to edit Master text styles</a:t>
            </a:r>
          </a:p>
          <a:p>
            <a:pPr lvl="1">
              <a:defRPr/>
            </a:pPr>
            <a:r>
              <a:rPr lang="ru-RU"/>
              <a:t>Second level</a:t>
            </a:r>
          </a:p>
          <a:p>
            <a:pPr lvl="2">
              <a:defRPr/>
            </a:pPr>
            <a:r>
              <a:rPr lang="ru-RU"/>
              <a:t>Third level</a:t>
            </a:r>
          </a:p>
          <a:p>
            <a:pPr lvl="3">
              <a:defRPr/>
            </a:pPr>
            <a:r>
              <a:rPr lang="ru-RU"/>
              <a:t>Fourth level</a:t>
            </a:r>
          </a:p>
          <a:p>
            <a:pPr lvl="4">
              <a:defRPr/>
            </a:pPr>
            <a:r>
              <a:rPr lang="ru-RU"/>
              <a:t>Fifth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4"/>
            <a:ext cx="5181599" cy="4351338"/>
          </a:xfrm>
        </p:spPr>
        <p:txBody>
          <a:bodyPr/>
          <a:lstStyle/>
          <a:p>
            <a:pPr lvl="0">
              <a:defRPr/>
            </a:pPr>
            <a:r>
              <a:rPr lang="ru-RU"/>
              <a:t>Click to edit Master text styles</a:t>
            </a:r>
          </a:p>
          <a:p>
            <a:pPr lvl="1">
              <a:defRPr/>
            </a:pPr>
            <a:r>
              <a:rPr lang="ru-RU"/>
              <a:t>Second level</a:t>
            </a:r>
          </a:p>
          <a:p>
            <a:pPr lvl="2">
              <a:defRPr/>
            </a:pPr>
            <a:r>
              <a:rPr lang="ru-RU"/>
              <a:t>Third level</a:t>
            </a:r>
          </a:p>
          <a:p>
            <a:pPr lvl="3">
              <a:defRPr/>
            </a:pPr>
            <a:r>
              <a:rPr lang="ru-RU"/>
              <a:t>Fourth level</a:t>
            </a:r>
          </a:p>
          <a:p>
            <a:pPr lvl="4">
              <a:defRPr/>
            </a:pPr>
            <a:r>
              <a:rPr lang="ru-RU"/>
              <a:t>Fifth level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>27.05.2021</a:t>
            </a:fld>
            <a:endParaRPr lang="ru-RU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>
          <a:xfrm>
            <a:off x="839787" y="365124"/>
            <a:ext cx="10515600" cy="1325562"/>
          </a:xfrm>
        </p:spPr>
        <p:txBody>
          <a:bodyPr/>
          <a:lstStyle/>
          <a:p>
            <a:pPr>
              <a:defRPr/>
            </a:pPr>
            <a:r>
              <a:rPr lang="ru-RU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7" y="1681162"/>
            <a:ext cx="5157785" cy="82391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Click to edit Master text styles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7" y="2505074"/>
            <a:ext cx="5157785" cy="3684587"/>
          </a:xfrm>
        </p:spPr>
        <p:txBody>
          <a:bodyPr/>
          <a:lstStyle/>
          <a:p>
            <a:pPr lvl="0">
              <a:defRPr/>
            </a:pPr>
            <a:r>
              <a:rPr lang="ru-RU"/>
              <a:t>Click to edit Master text styles</a:t>
            </a:r>
          </a:p>
          <a:p>
            <a:pPr lvl="1">
              <a:defRPr/>
            </a:pPr>
            <a:r>
              <a:rPr lang="ru-RU"/>
              <a:t>Second level</a:t>
            </a:r>
          </a:p>
          <a:p>
            <a:pPr lvl="2">
              <a:defRPr/>
            </a:pPr>
            <a:r>
              <a:rPr lang="ru-RU"/>
              <a:t>Third level</a:t>
            </a:r>
          </a:p>
          <a:p>
            <a:pPr lvl="3">
              <a:defRPr/>
            </a:pPr>
            <a:r>
              <a:rPr lang="ru-RU"/>
              <a:t>Fourth level</a:t>
            </a:r>
          </a:p>
          <a:p>
            <a:pPr lvl="4">
              <a:defRPr/>
            </a:pPr>
            <a:r>
              <a:rPr lang="ru-RU"/>
              <a:t>Fifth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2"/>
            <a:ext cx="5183187" cy="82391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Click to edit Master text styles</a:t>
            </a:r>
          </a:p>
        </p:txBody>
      </p:sp>
      <p:sp>
        <p:nvSpPr>
          <p:cNvPr id="8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7" cy="3684587"/>
          </a:xfrm>
        </p:spPr>
        <p:txBody>
          <a:bodyPr/>
          <a:lstStyle/>
          <a:p>
            <a:pPr lvl="0">
              <a:defRPr/>
            </a:pPr>
            <a:r>
              <a:rPr lang="ru-RU"/>
              <a:t>Click to edit Master text styles</a:t>
            </a:r>
          </a:p>
          <a:p>
            <a:pPr lvl="1">
              <a:defRPr/>
            </a:pPr>
            <a:r>
              <a:rPr lang="ru-RU"/>
              <a:t>Second level</a:t>
            </a:r>
          </a:p>
          <a:p>
            <a:pPr lvl="2">
              <a:defRPr/>
            </a:pPr>
            <a:r>
              <a:rPr lang="ru-RU"/>
              <a:t>Third level</a:t>
            </a:r>
          </a:p>
          <a:p>
            <a:pPr lvl="3">
              <a:defRPr/>
            </a:pPr>
            <a:r>
              <a:rPr lang="ru-RU"/>
              <a:t>Fourth level</a:t>
            </a:r>
          </a:p>
          <a:p>
            <a:pPr lvl="4">
              <a:defRPr/>
            </a:pPr>
            <a:r>
              <a:rPr lang="ru-RU"/>
              <a:t>Fifth level</a:t>
            </a:r>
          </a:p>
        </p:txBody>
      </p:sp>
      <p:sp>
        <p:nvSpPr>
          <p:cNvPr id="9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>27.05.2021</a:t>
            </a:fld>
            <a:endParaRPr lang="ru-RU"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11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Click to edit Master title style</a:t>
            </a:r>
          </a:p>
        </p:txBody>
      </p:sp>
      <p:sp>
        <p:nvSpPr>
          <p:cNvPr id="5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>27.05.2021</a:t>
            </a:fld>
            <a:endParaRPr lang="ru-RU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>27.05.2021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>
          <a:xfrm>
            <a:off x="839787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 bwMode="auto">
          <a:xfrm>
            <a:off x="5183187" y="987424"/>
            <a:ext cx="6172200" cy="48736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ru-RU"/>
              <a:t>Click to edit Master text styles</a:t>
            </a:r>
          </a:p>
          <a:p>
            <a:pPr lvl="1">
              <a:defRPr/>
            </a:pPr>
            <a:r>
              <a:rPr lang="ru-RU"/>
              <a:t>Second level</a:t>
            </a:r>
          </a:p>
          <a:p>
            <a:pPr lvl="2">
              <a:defRPr/>
            </a:pPr>
            <a:r>
              <a:rPr lang="ru-RU"/>
              <a:t>Third level</a:t>
            </a:r>
          </a:p>
          <a:p>
            <a:pPr lvl="3">
              <a:defRPr/>
            </a:pPr>
            <a:r>
              <a:rPr lang="ru-RU"/>
              <a:t>Fourth level</a:t>
            </a:r>
          </a:p>
          <a:p>
            <a:pPr lvl="4">
              <a:defRPr/>
            </a:pPr>
            <a:r>
              <a:rPr lang="ru-RU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7" y="2057400"/>
            <a:ext cx="3932236" cy="3811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>27.05.2021</a:t>
            </a:fld>
            <a:endParaRPr lang="ru-RU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>
          <a:xfrm>
            <a:off x="839787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Click to edit Master title style</a:t>
            </a:r>
          </a:p>
        </p:txBody>
      </p:sp>
      <p:sp>
        <p:nvSpPr>
          <p:cNvPr id="5" name="Picture Placeholder 2"/>
          <p:cNvSpPr>
            <a:spLocks noGrp="1" noChangeAspect="1"/>
          </p:cNvSpPr>
          <p:nvPr>
            <p:ph type="pic" idx="1"/>
          </p:nvPr>
        </p:nvSpPr>
        <p:spPr bwMode="auto">
          <a:xfrm>
            <a:off x="5183187" y="987424"/>
            <a:ext cx="6172200" cy="4873624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ru-RU"/>
              <a:t>Click icon to add picture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7" y="2057400"/>
            <a:ext cx="3932236" cy="3811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>27.05.2021</a:t>
            </a:fld>
            <a:endParaRPr lang="ru-RU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838198" y="365124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ru-RU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198" y="182562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ru-RU"/>
              <a:t>Click to edit Master text styles</a:t>
            </a:r>
          </a:p>
          <a:p>
            <a:pPr lvl="1">
              <a:defRPr/>
            </a:pPr>
            <a:r>
              <a:rPr lang="ru-RU"/>
              <a:t>Second level</a:t>
            </a:r>
          </a:p>
          <a:p>
            <a:pPr lvl="2">
              <a:defRPr/>
            </a:pPr>
            <a:r>
              <a:rPr lang="ru-RU"/>
              <a:t>Third level</a:t>
            </a:r>
          </a:p>
          <a:p>
            <a:pPr lvl="3">
              <a:defRPr/>
            </a:pPr>
            <a:r>
              <a:rPr lang="ru-RU"/>
              <a:t>Fourth level</a:t>
            </a:r>
          </a:p>
          <a:p>
            <a:pPr lvl="4">
              <a:defRPr/>
            </a:pPr>
            <a:r>
              <a:rPr lang="ru-RU"/>
              <a:t>Fifth level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198" y="6356349"/>
            <a:ext cx="2743200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ru-RU"/>
              <a:t>27.05.2021</a:t>
            </a:fld>
            <a:endParaRPr lang="ru-RU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598" y="6356349"/>
            <a:ext cx="4114800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599" y="6356349"/>
            <a:ext cx="2743200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noFill/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auto">
          <a:xfrm>
            <a:off x="1523999" y="2871578"/>
            <a:ext cx="9144000" cy="1114841"/>
          </a:xfrm>
        </p:spPr>
        <p:txBody>
          <a:bodyPr vertOverflow="overflow" horzOverflow="clip" vert="horz" wrap="square" lIns="91440" tIns="45720" rIns="91440" bIns="45720" numCol="1" spcCol="0" rtlCol="0" fromWordArt="0" anchor="b" anchorCtr="0" forceAA="0" compatLnSpc="0">
            <a:noAutofit/>
          </a:bodyPr>
          <a:lstStyle/>
          <a:p>
            <a:pPr>
              <a:defRPr/>
            </a:pPr>
            <a:r>
              <a:rPr lang="ru-RU" sz="9600" b="1">
                <a:latin typeface="Uni Sans Heavy Caps"/>
                <a:ea typeface="Uni Sans Heavy Caps"/>
                <a:cs typeface="Uni Sans Heavy Caps"/>
              </a:rPr>
              <a:t>Инструменты</a:t>
            </a:r>
            <a:endParaRPr sz="9600" b="1">
              <a:latin typeface="Uni Sans Heavy Caps"/>
              <a:ea typeface="Uni Sans Heavy Caps"/>
              <a:cs typeface="Uni Sans Heavy Caps"/>
            </a:endParaRP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3999" y="5192620"/>
            <a:ext cx="3794300" cy="1655761"/>
          </a:xfrm>
        </p:spPr>
        <p:txBody>
          <a:bodyPr/>
          <a:lstStyle/>
          <a:p>
            <a:pPr algn="l">
              <a:defRPr/>
            </a:pPr>
            <a:r>
              <a:rPr lang="ru-RU" b="1">
                <a:solidFill>
                  <a:schemeClr val="tx1">
                    <a:lumMod val="85000"/>
                    <a:lumOff val="15000"/>
                  </a:schemeClr>
                </a:solidFill>
                <a:latin typeface="Uni Sans Heavy Caps"/>
                <a:ea typeface="Uni Sans Heavy Caps"/>
                <a:cs typeface="Uni Sans Heavy Caps"/>
              </a:rPr>
              <a:t>Автор работы:</a:t>
            </a:r>
            <a:endParaRPr b="1">
              <a:solidFill>
                <a:schemeClr val="tx1">
                  <a:lumMod val="85000"/>
                  <a:lumOff val="15000"/>
                </a:schemeClr>
              </a:solidFill>
              <a:latin typeface="Uni Sans Heavy Caps"/>
              <a:ea typeface="Uni Sans Heavy Caps"/>
              <a:cs typeface="Uni Sans Heavy Caps"/>
            </a:endParaRPr>
          </a:p>
          <a:p>
            <a:pPr algn="l">
              <a:defRPr/>
            </a:pPr>
            <a:r>
              <a:rPr lang="ru-RU">
                <a:solidFill>
                  <a:schemeClr val="tx1">
                    <a:lumMod val="85000"/>
                    <a:lumOff val="15000"/>
                  </a:schemeClr>
                </a:solidFill>
                <a:latin typeface="Bahnschrift"/>
                <a:ea typeface="Bahnschrift"/>
                <a:cs typeface="Bahnschrift"/>
              </a:rPr>
              <a:t>Незнахин Филипп</a:t>
            </a:r>
            <a:endParaRPr>
              <a:solidFill>
                <a:schemeClr val="tx1">
                  <a:lumMod val="85000"/>
                  <a:lumOff val="15000"/>
                </a:schemeClr>
              </a:solidFill>
              <a:latin typeface="Bahnschrift"/>
              <a:ea typeface="Bahnschrift"/>
              <a:cs typeface="Bahnschrift"/>
            </a:endParaRPr>
          </a:p>
        </p:txBody>
      </p:sp>
      <p:sp>
        <p:nvSpPr>
          <p:cNvPr id="6" name="Subtitle 2"/>
          <p:cNvSpPr>
            <a:spLocks noGrp="1"/>
          </p:cNvSpPr>
          <p:nvPr/>
        </p:nvSpPr>
        <p:spPr bwMode="auto">
          <a:xfrm>
            <a:off x="5560543" y="5192620"/>
            <a:ext cx="5107456" cy="165576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ru-RU" b="1">
                <a:solidFill>
                  <a:schemeClr val="tx1">
                    <a:lumMod val="85000"/>
                    <a:lumOff val="15000"/>
                  </a:schemeClr>
                </a:solidFill>
                <a:latin typeface="Uni Sans Heavy Caps"/>
                <a:ea typeface="Uni Sans Heavy Caps"/>
                <a:cs typeface="Uni Sans Heavy Caps"/>
              </a:rPr>
              <a:t>Научный руководитель:</a:t>
            </a:r>
            <a:endParaRPr b="1">
              <a:solidFill>
                <a:schemeClr val="tx1">
                  <a:lumMod val="85000"/>
                  <a:lumOff val="15000"/>
                </a:schemeClr>
              </a:solidFill>
              <a:latin typeface="Uni Sans Heavy Caps"/>
              <a:ea typeface="Uni Sans Heavy Caps"/>
              <a:cs typeface="Uni Sans Heavy Caps"/>
            </a:endParaRPr>
          </a:p>
          <a:p>
            <a:pPr algn="r">
              <a:defRPr/>
            </a:pPr>
            <a:r>
              <a:rPr lang="ru-RU">
                <a:solidFill>
                  <a:schemeClr val="tx1">
                    <a:lumMod val="85000"/>
                    <a:lumOff val="15000"/>
                  </a:schemeClr>
                </a:solidFill>
                <a:latin typeface="Bahnschrift"/>
                <a:ea typeface="Bahnschrift"/>
                <a:cs typeface="Bahnschrift"/>
              </a:rPr>
              <a:t>Ильин Владимир Владимирович</a:t>
            </a:r>
            <a:endParaRPr>
              <a:solidFill>
                <a:schemeClr val="tx1">
                  <a:lumMod val="85000"/>
                  <a:lumOff val="15000"/>
                </a:schemeClr>
              </a:solidFill>
              <a:latin typeface="Bahnschrift"/>
              <a:ea typeface="Bahnschrift"/>
              <a:cs typeface="Bahnschrif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 bwMode="auto">
          <a:xfrm>
            <a:off x="1928812" y="1919287"/>
            <a:ext cx="8334374" cy="3019424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compatLnSpc="0">
            <a:noAutofit/>
          </a:bodyPr>
          <a:lstStyle/>
          <a:p>
            <a:pPr algn="ctr">
              <a:defRPr/>
            </a:pPr>
            <a:r>
              <a:rPr sz="9600">
                <a:latin typeface="Uni Sans Heavy Caps"/>
                <a:ea typeface="Uni Sans Heavy Caps"/>
                <a:cs typeface="Uni Sans Heavy Caps"/>
              </a:rPr>
              <a:t>Спасибо за внимание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Uni Sans Heavy Caps"/>
                <a:ea typeface="Uni Sans Heavy Caps"/>
                <a:cs typeface="Uni Sans Heavy Caps"/>
              </a:rPr>
              <a:t>Задачи: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 bwMode="auto">
          <a:xfrm>
            <a:off x="838198" y="1825623"/>
            <a:ext cx="10722213" cy="4351338"/>
          </a:xfrm>
        </p:spPr>
        <p:txBody>
          <a:bodyPr/>
          <a:lstStyle/>
          <a:p>
            <a:pPr>
              <a:defRPr/>
            </a:pPr>
            <a:r>
              <a:rPr lang="ru-RU">
                <a:latin typeface="Bahnschrift"/>
                <a:ea typeface="Bahnschrift"/>
                <a:cs typeface="Bahnschrift"/>
              </a:rPr>
              <a:t>Создать 5 работающих мини-приложений</a:t>
            </a:r>
          </a:p>
          <a:p>
            <a:pPr>
              <a:defRPr/>
            </a:pPr>
            <a:r>
              <a:rPr lang="ru-RU">
                <a:latin typeface="Bahnschrift"/>
                <a:ea typeface="Bahnschrift"/>
                <a:cs typeface="Bahnschrift"/>
              </a:rPr>
              <a:t>Создать приятный </a:t>
            </a:r>
            <a:r>
              <a:rPr lang="en-US">
                <a:latin typeface="Bahnschrift"/>
                <a:ea typeface="Bahnschrift"/>
                <a:cs typeface="Bahnschrift"/>
              </a:rPr>
              <a:t>UI</a:t>
            </a:r>
          </a:p>
          <a:p>
            <a:pPr>
              <a:defRPr/>
            </a:pPr>
            <a:r>
              <a:rPr lang="ru-RU">
                <a:latin typeface="Bahnschrift"/>
                <a:ea typeface="Bahnschrift"/>
                <a:cs typeface="Bahnschrift"/>
              </a:rPr>
              <a:t>Реализовать использование анимаций</a:t>
            </a:r>
            <a:endParaRPr lang="en-US">
              <a:latin typeface="Bahnschrift"/>
              <a:ea typeface="Bahnschrift"/>
              <a:cs typeface="Bahnschrift"/>
            </a:endParaRPr>
          </a:p>
          <a:p>
            <a:pPr>
              <a:defRPr/>
            </a:pPr>
            <a:r>
              <a:rPr lang="ru-RU">
                <a:latin typeface="Bahnschrift"/>
                <a:ea typeface="Bahnschrift"/>
                <a:cs typeface="Bahnschrift"/>
              </a:rPr>
              <a:t>Реализовать сохранение числа в мини-приложении </a:t>
            </a:r>
            <a:r>
              <a:rPr lang="en-US">
                <a:latin typeface="Bahnschrift"/>
                <a:ea typeface="Bahnschrift"/>
                <a:cs typeface="Bahnschrift"/>
              </a:rPr>
              <a:t>“</a:t>
            </a:r>
            <a:r>
              <a:rPr lang="ru-RU">
                <a:latin typeface="Bahnschrift"/>
                <a:ea typeface="Bahnschrift"/>
                <a:cs typeface="Bahnschrift"/>
              </a:rPr>
              <a:t>Счетчик</a:t>
            </a:r>
            <a:r>
              <a:rPr lang="en-US">
                <a:latin typeface="Bahnschrift"/>
                <a:ea typeface="Bahnschrift"/>
                <a:cs typeface="Bahnschrift"/>
              </a:rPr>
              <a:t>”</a:t>
            </a:r>
            <a:r>
              <a:rPr lang="ru-RU">
                <a:latin typeface="Bahnschrift"/>
                <a:ea typeface="Bahnschrift"/>
                <a:cs typeface="Bahnschrift"/>
              </a:rPr>
              <a:t> с помощью </a:t>
            </a:r>
            <a:r>
              <a:rPr lang="en-US" sz="2800" b="0" i="0" u="none" strike="noStrike" cap="none" spc="0">
                <a:solidFill>
                  <a:schemeClr val="tx1"/>
                </a:solidFill>
                <a:latin typeface="Bahnschrift"/>
                <a:ea typeface="Bahnschrift"/>
                <a:cs typeface="Bahnschrift"/>
              </a:rPr>
              <a:t>SharedPreferences</a:t>
            </a:r>
          </a:p>
          <a:p>
            <a:pPr>
              <a:defRPr/>
            </a:pPr>
            <a:r>
              <a:rPr lang="ru-RU" sz="2800" b="0" i="0" u="none" strike="noStrike" cap="none" spc="0">
                <a:solidFill>
                  <a:schemeClr val="tx1"/>
                </a:solidFill>
                <a:latin typeface="Bahnschrift"/>
                <a:ea typeface="Bahnschrift"/>
                <a:cs typeface="Bahnschrift"/>
              </a:rPr>
              <a:t>Реализовать акселерометр в мини-приложении </a:t>
            </a:r>
            <a:r>
              <a:rPr lang="en-US" sz="2800" b="0" i="0" u="none" strike="noStrike" cap="none" spc="0">
                <a:solidFill>
                  <a:schemeClr val="tx1"/>
                </a:solidFill>
                <a:latin typeface="Bahnschrift"/>
                <a:ea typeface="Bahnschrift"/>
                <a:cs typeface="Bahnschrift"/>
              </a:rPr>
              <a:t>“</a:t>
            </a:r>
            <a:r>
              <a:rPr lang="ru-RU" sz="2800" b="0" i="0" u="none" strike="noStrike" cap="none" spc="0">
                <a:solidFill>
                  <a:schemeClr val="tx1"/>
                </a:solidFill>
                <a:latin typeface="Bahnschrift"/>
                <a:ea typeface="Bahnschrift"/>
                <a:cs typeface="Bahnschrift"/>
              </a:rPr>
              <a:t>Уровень</a:t>
            </a:r>
            <a:r>
              <a:rPr lang="en-US" sz="2800" b="0" i="0" u="none" strike="noStrike" cap="none" spc="0">
                <a:solidFill>
                  <a:schemeClr val="tx1"/>
                </a:solidFill>
                <a:latin typeface="Bahnschrift"/>
                <a:ea typeface="Bahnschrift"/>
                <a:cs typeface="Bahnschrift"/>
              </a:rPr>
              <a:t>”</a:t>
            </a:r>
          </a:p>
          <a:p>
            <a:pPr>
              <a:defRPr/>
            </a:pPr>
            <a:r>
              <a:rPr lang="ru-RU" sz="2800" b="0" i="0" u="none" strike="noStrike" cap="none" spc="0">
                <a:solidFill>
                  <a:schemeClr val="tx1"/>
                </a:solidFill>
                <a:latin typeface="Bahnschrift"/>
                <a:ea typeface="Bahnschrift"/>
                <a:cs typeface="Bahnschrift"/>
              </a:rPr>
              <a:t>Реализовать запрос разрешения и работу с фонариком</a:t>
            </a:r>
            <a:endParaRPr lang="en-US" sz="2800" b="0" i="0" u="none" strike="noStrike" cap="none" spc="0">
              <a:solidFill>
                <a:schemeClr val="tx1"/>
              </a:solidFill>
              <a:latin typeface="Bahnschrift"/>
              <a:ea typeface="Bahnschrift"/>
              <a:cs typeface="Bahnschrif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Uni Sans Heavy Caps"/>
                <a:ea typeface="Uni Sans Heavy Caps"/>
                <a:cs typeface="Uni Sans Heavy Caps"/>
              </a:rPr>
              <a:t>Анимации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 bwMode="auto">
          <a:xfrm>
            <a:off x="839470" y="2230120"/>
            <a:ext cx="6868795" cy="35242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Overflow="overflow" horzOverflow="clip" vert="horz" wrap="square" lIns="91440" tIns="45720" rIns="91440" bIns="45720" numCol="1" spcCol="0" rtlCol="0" fromWordArt="0" anchor="ctr" anchorCtr="0" forceAA="0" compatLnSpc="0">
            <a:normAutofit/>
          </a:bodyPr>
          <a:lstStyle/>
          <a:p>
            <a:pPr marL="0" indent="0">
              <a:buFont typeface="Arial"/>
              <a:buNone/>
              <a:defRPr/>
            </a:pP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zoom_out.setAnimationListener(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new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Animation.AnimationListener() {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  <a:t>@Override</a:t>
            </a:r>
            <a:b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public void </a:t>
            </a:r>
            <a:r>
              <a:rPr sz="1200" b="0" i="0" u="none">
                <a:solidFill>
                  <a:srgbClr val="FFC66D"/>
                </a:solidFill>
                <a:latin typeface="Consolas"/>
                <a:ea typeface="Consolas"/>
                <a:cs typeface="Consolas"/>
              </a:rPr>
              <a:t>onAnimationStart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(Animation animation) {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}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  <a:t>@Override</a:t>
            </a:r>
            <a:b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public void </a:t>
            </a:r>
            <a:r>
              <a:rPr sz="1200" b="0" i="0" u="none">
                <a:solidFill>
                  <a:srgbClr val="FFC66D"/>
                </a:solidFill>
                <a:latin typeface="Consolas"/>
                <a:ea typeface="Consolas"/>
                <a:cs typeface="Consolas"/>
              </a:rPr>
              <a:t>onAnimationEnd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(Animation animation) {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    </a:t>
            </a:r>
            <a:r>
              <a:rPr sz="1200" b="0" i="0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coin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.setImageResource(</a:t>
            </a:r>
            <a:r>
              <a:rPr sz="1200" b="0" i="0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images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[</a:t>
            </a:r>
            <a:r>
              <a:rPr sz="1200" b="0" i="0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random_number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])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    </a:t>
            </a:r>
            <a:r>
              <a:rPr sz="1200" b="0" i="0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coin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.startAnimation(</a:t>
            </a:r>
            <a:r>
              <a:rPr sz="1200" b="0" i="0" u="none">
                <a:solidFill>
                  <a:srgbClr val="B389C5"/>
                </a:solidFill>
                <a:latin typeface="Consolas"/>
                <a:ea typeface="Consolas"/>
                <a:cs typeface="Consolas"/>
              </a:rPr>
              <a:t>zoom_in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}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  <a:t>@Override</a:t>
            </a:r>
            <a:b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public void </a:t>
            </a:r>
            <a:r>
              <a:rPr sz="1200" b="0" i="0" u="none">
                <a:solidFill>
                  <a:srgbClr val="FFC66D"/>
                </a:solidFill>
                <a:latin typeface="Consolas"/>
                <a:ea typeface="Consolas"/>
                <a:cs typeface="Consolas"/>
              </a:rPr>
              <a:t>onAnimationRepeat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(Animation animation) {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}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})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coin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.startAnimation(zoom_out)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27CC323-3F0F-49E7-996F-29D966E466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4232" y="2230120"/>
            <a:ext cx="3524250" cy="35242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>
                <a:latin typeface="Uni Sans Heavy Caps"/>
                <a:ea typeface="Uni Sans Heavy Caps"/>
                <a:cs typeface="Uni Sans Heavy Caps"/>
              </a:rPr>
              <a:t>Анимация нескольких объектов</a:t>
            </a:r>
            <a:endParaRPr>
              <a:latin typeface="Uni Sans Heavy Caps"/>
              <a:ea typeface="Uni Sans Heavy Caps"/>
              <a:cs typeface="Uni Sans Heavy Caps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 bwMode="auto">
          <a:xfrm>
            <a:off x="838200" y="1825625"/>
            <a:ext cx="7759065" cy="435165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Overflow="overflow" horzOverflow="clip" vert="horz" wrap="square" lIns="91440" tIns="45720" rIns="91440" bIns="45720" numCol="1" spcCol="0" rtlCol="0" fromWordArt="0" anchor="ctr" anchorCtr="0" forceAA="0" compatLnSpc="0">
            <a:normAutofit fontScale="95000" lnSpcReduction="1000"/>
          </a:bodyPr>
          <a:lstStyle/>
          <a:p>
            <a:pPr marL="0" indent="0">
              <a:buFont typeface="Arial"/>
              <a:buNone/>
              <a:defRPr/>
            </a:pP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public void </a:t>
            </a:r>
            <a:r>
              <a:rPr sz="1200" b="0" i="0" u="none">
                <a:solidFill>
                  <a:srgbClr val="FFC66D"/>
                </a:solidFill>
                <a:latin typeface="Consolas"/>
                <a:ea typeface="Consolas"/>
                <a:cs typeface="Consolas"/>
              </a:rPr>
              <a:t>updateImage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() {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playAnimation(</a:t>
            </a:r>
            <a:r>
              <a:rPr sz="1200" b="0" i="0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dice_1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, </a:t>
            </a:r>
            <a:r>
              <a:rPr sz="1200" b="0" i="0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random_number_1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playAnimation(</a:t>
            </a:r>
            <a:r>
              <a:rPr sz="1200" b="0" i="0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dice_2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, </a:t>
            </a:r>
            <a:r>
              <a:rPr sz="1200" b="0" i="0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random_number_2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saveData()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}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public void </a:t>
            </a:r>
            <a:r>
              <a:rPr sz="1200" b="0" i="0" u="none">
                <a:solidFill>
                  <a:srgbClr val="FFC66D"/>
                </a:solidFill>
                <a:latin typeface="Consolas"/>
                <a:ea typeface="Consolas"/>
                <a:cs typeface="Consolas"/>
              </a:rPr>
              <a:t>playAnimation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(ImageView object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, int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number) {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Animation zoom_out = AnimationUtils.</a:t>
            </a:r>
            <a:r>
              <a:rPr sz="1200" b="0" i="1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loadAnimation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(getApplicationContext()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,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R.anim.</a:t>
            </a:r>
            <a:r>
              <a:rPr sz="1200" b="0" i="1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zoom_out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Animation zoom_in = AnimationUtils.</a:t>
            </a:r>
            <a:r>
              <a:rPr sz="1200" b="0" i="1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loadAnimation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(getApplicationContext()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,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R.anim.</a:t>
            </a:r>
            <a:r>
              <a:rPr sz="1200" b="0" i="1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zoom_in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zoom_out.setAnimationListener(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new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Animation.AnimationListener() {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    </a:t>
            </a:r>
            <a: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  <a:t>@Override</a:t>
            </a:r>
            <a:b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  <a:t>        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public void </a:t>
            </a:r>
            <a:r>
              <a:rPr sz="1200" b="0" i="0" u="none">
                <a:solidFill>
                  <a:srgbClr val="FFC66D"/>
                </a:solidFill>
                <a:latin typeface="Consolas"/>
                <a:ea typeface="Consolas"/>
                <a:cs typeface="Consolas"/>
              </a:rPr>
              <a:t>onAnimationStart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(Animation animation) {}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    </a:t>
            </a:r>
            <a: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  <a:t>@Override</a:t>
            </a:r>
            <a:b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  <a:t>        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public void </a:t>
            </a:r>
            <a:r>
              <a:rPr sz="1200" b="0" i="0" u="none">
                <a:solidFill>
                  <a:srgbClr val="FFC66D"/>
                </a:solidFill>
                <a:latin typeface="Consolas"/>
                <a:ea typeface="Consolas"/>
                <a:cs typeface="Consolas"/>
              </a:rPr>
              <a:t>onAnimationEnd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(Animation animation) {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        </a:t>
            </a:r>
            <a:r>
              <a:rPr sz="1200" b="0" i="0" u="none">
                <a:solidFill>
                  <a:srgbClr val="B389C5"/>
                </a:solidFill>
                <a:latin typeface="Consolas"/>
                <a:ea typeface="Consolas"/>
                <a:cs typeface="Consolas"/>
              </a:rPr>
              <a:t>object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.setImageResource(</a:t>
            </a:r>
            <a:r>
              <a:rPr sz="1200" b="0" i="0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images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[</a:t>
            </a:r>
            <a:r>
              <a:rPr sz="1200" b="0" i="0" u="none">
                <a:solidFill>
                  <a:srgbClr val="B389C5"/>
                </a:solidFill>
                <a:latin typeface="Consolas"/>
                <a:ea typeface="Consolas"/>
                <a:cs typeface="Consolas"/>
              </a:rPr>
              <a:t>number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])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        </a:t>
            </a:r>
            <a:r>
              <a:rPr sz="1200" b="0" i="0" u="none">
                <a:solidFill>
                  <a:srgbClr val="B389C5"/>
                </a:solidFill>
                <a:latin typeface="Consolas"/>
                <a:ea typeface="Consolas"/>
                <a:cs typeface="Consolas"/>
              </a:rPr>
              <a:t>object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.startAnimation(</a:t>
            </a:r>
            <a:r>
              <a:rPr sz="1200" b="0" i="0" u="none">
                <a:solidFill>
                  <a:srgbClr val="B389C5"/>
                </a:solidFill>
                <a:latin typeface="Consolas"/>
                <a:ea typeface="Consolas"/>
                <a:cs typeface="Consolas"/>
              </a:rPr>
              <a:t>zoom_in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   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}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    </a:t>
            </a:r>
            <a: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  <a:t>@Override</a:t>
            </a:r>
            <a:b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  <a:t>        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public void </a:t>
            </a:r>
            <a:r>
              <a:rPr sz="1200" b="0" i="0" u="none">
                <a:solidFill>
                  <a:srgbClr val="FFC66D"/>
                </a:solidFill>
                <a:latin typeface="Consolas"/>
                <a:ea typeface="Consolas"/>
                <a:cs typeface="Consolas"/>
              </a:rPr>
              <a:t>onAnimationRepeat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(Animation animation) {}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})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object.startAnimation(zoom_out)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}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4B6540B-C874-4456-91B5-C2EC695C4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6360" y="1824489"/>
            <a:ext cx="2175828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Uni Sans Heavy Caps"/>
                <a:ea typeface="Uni Sans Heavy Caps"/>
                <a:cs typeface="Uni Sans Heavy Caps"/>
              </a:rPr>
              <a:t>Хранение числа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 bwMode="auto">
          <a:xfrm>
            <a:off x="838200" y="2537460"/>
            <a:ext cx="8169909" cy="292862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Overflow="overflow" horzOverflow="clip" vert="horz" wrap="square" lIns="91440" tIns="45720" rIns="91440" bIns="45720" numCol="1" spcCol="0" rtlCol="0" fromWordArt="0" anchor="ctr" anchorCtr="0" forceAA="0" compatLnSpc="0">
            <a:normAutofit/>
          </a:bodyPr>
          <a:lstStyle/>
          <a:p>
            <a:pPr marL="0" indent="0">
              <a:buFont typeface="Arial"/>
              <a:buNone/>
              <a:defRPr/>
            </a:pP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public void </a:t>
            </a:r>
            <a:r>
              <a:rPr sz="1200" b="0" i="0" u="none">
                <a:solidFill>
                  <a:srgbClr val="FFC66D"/>
                </a:solidFill>
                <a:latin typeface="Consolas"/>
                <a:ea typeface="Consolas"/>
                <a:cs typeface="Consolas"/>
              </a:rPr>
              <a:t>saveCount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() {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SharedPreferences sharedPreferences = getSharedPreferences(</a:t>
            </a:r>
            <a:r>
              <a:rPr sz="1200" b="0" i="1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SHARED_PREFS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, </a:t>
            </a:r>
            <a:r>
              <a:rPr sz="1200" b="0" i="1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MODE_PRIVATE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editor = sharedPreferences.edit()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editor.putInt(</a:t>
            </a:r>
            <a:r>
              <a:rPr sz="1200" b="0" i="1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COUNT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, </a:t>
            </a:r>
            <a:r>
              <a:rPr sz="1200" b="0" i="0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count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editor.apply()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}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public int </a:t>
            </a:r>
            <a:r>
              <a:rPr sz="1200" b="0" i="0" u="none">
                <a:solidFill>
                  <a:srgbClr val="FFC66D"/>
                </a:solidFill>
                <a:latin typeface="Consolas"/>
                <a:ea typeface="Consolas"/>
                <a:cs typeface="Consolas"/>
              </a:rPr>
              <a:t>loadCount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() {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SharedPreferences sharedPreferences = getSharedPreferences(</a:t>
            </a:r>
            <a:r>
              <a:rPr sz="1200" b="0" i="1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SHARED_PREFS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, </a:t>
            </a:r>
            <a:r>
              <a:rPr sz="1200" b="0" i="1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MODE_PRIVATE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return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sharedPreferences.getInt(</a:t>
            </a:r>
            <a:r>
              <a:rPr sz="1200" b="0" i="1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COUNT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, </a:t>
            </a:r>
            <a:r>
              <a:rPr sz="1200" b="0" i="0" u="none">
                <a:solidFill>
                  <a:srgbClr val="6897BB"/>
                </a:solidFill>
                <a:latin typeface="Consolas"/>
                <a:ea typeface="Consolas"/>
                <a:cs typeface="Consolas"/>
              </a:rPr>
              <a:t>0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</a:t>
            </a:r>
            <a:r>
              <a:rPr lang="en-US"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} 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F0E8BFE-0459-4EC7-B96D-09FF6519E0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2384" y="1639198"/>
            <a:ext cx="2147793" cy="472514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Uni Sans Heavy Caps"/>
                <a:ea typeface="Uni Sans Heavy Caps"/>
                <a:cs typeface="Uni Sans Heavy Caps"/>
              </a:rPr>
              <a:t>Получение разрешения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 bwMode="auto">
          <a:xfrm>
            <a:off x="838200" y="2652395"/>
            <a:ext cx="8169909" cy="350266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Overflow="overflow" horzOverflow="clip" vert="horz" wrap="square" lIns="91440" tIns="45720" rIns="91440" bIns="45720" numCol="1" spcCol="0" rtlCol="0" fromWordArt="0" anchor="ctr" anchorCtr="0" forceAA="0" compatLnSpc="0">
            <a:normAutofit/>
          </a:bodyPr>
          <a:lstStyle/>
          <a:p>
            <a:pPr marL="0" indent="0">
              <a:buFont typeface="Arial"/>
              <a:buNone/>
              <a:defRPr/>
            </a:pP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Dexter.</a:t>
            </a:r>
            <a:r>
              <a:rPr sz="1200" b="0" i="1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withContext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this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).withPermission(Manifest.permission.</a:t>
            </a:r>
            <a:r>
              <a:rPr sz="1200" b="0" i="1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CAMERA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).withListener(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new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PermissionListener() {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  <a:t>@Override</a:t>
            </a:r>
            <a:b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public void </a:t>
            </a:r>
            <a:r>
              <a:rPr sz="1200" b="0" i="0" u="none">
                <a:solidFill>
                  <a:srgbClr val="FFC66D"/>
                </a:solidFill>
                <a:latin typeface="Consolas"/>
                <a:ea typeface="Consolas"/>
                <a:cs typeface="Consolas"/>
              </a:rPr>
              <a:t>onPermissionGranted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(PermissionGrantedResponse permissionGrantedResponse) {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    </a:t>
            </a:r>
            <a:r>
              <a:rPr sz="1200" b="0" i="0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flashlight_button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.setOnClickListener(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new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View.OnClickListener() {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        </a:t>
            </a:r>
            <a: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  <a:t>@Override</a:t>
            </a:r>
            <a:b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  <a:t>            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public void </a:t>
            </a:r>
            <a:r>
              <a:rPr sz="1200" b="0" i="0" u="none">
                <a:solidFill>
                  <a:srgbClr val="FFC66D"/>
                </a:solidFill>
                <a:latin typeface="Consolas"/>
                <a:ea typeface="Consolas"/>
                <a:cs typeface="Consolas"/>
              </a:rPr>
              <a:t>onClick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(View v) {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            openFlashlightActivity()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       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}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    })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}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  <a:t>@Override</a:t>
            </a:r>
            <a:b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public void </a:t>
            </a:r>
            <a:r>
              <a:rPr sz="1200" b="0" i="0" u="none">
                <a:solidFill>
                  <a:srgbClr val="FFC66D"/>
                </a:solidFill>
                <a:latin typeface="Consolas"/>
                <a:ea typeface="Consolas"/>
                <a:cs typeface="Consolas"/>
              </a:rPr>
              <a:t>onPermissionDenied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(PermissionDeniedResponse permissionDeniedResponse) {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    Toast.</a:t>
            </a:r>
            <a:r>
              <a:rPr sz="1200" b="0" i="1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makeText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(MainActivity.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this, </a:t>
            </a:r>
            <a:r>
              <a:rPr sz="1200" b="0" i="0" u="none">
                <a:solidFill>
                  <a:srgbClr val="6A8759"/>
                </a:solidFill>
                <a:latin typeface="Consolas"/>
                <a:ea typeface="Consolas"/>
                <a:cs typeface="Consolas"/>
              </a:rPr>
              <a:t>«Camera permission required.»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,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Toast.</a:t>
            </a:r>
            <a:r>
              <a:rPr sz="1200" b="0" i="1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LENGTH_SHORT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).show()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}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}).check()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9400190" y="1424125"/>
            <a:ext cx="2409906" cy="5154881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 bwMode="auto">
          <a:xfrm>
            <a:off x="838197" y="1690686"/>
            <a:ext cx="8179131" cy="358601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compatLnSpc="0">
            <a:noAutofit/>
          </a:bodyPr>
          <a:lstStyle/>
          <a:p>
            <a:pPr algn="ctr">
              <a:defRPr/>
            </a:pPr>
            <a:r>
              <a:rPr>
                <a:latin typeface="Bahnschrift"/>
                <a:ea typeface="Bahnschrift"/>
                <a:cs typeface="Bahnschrift"/>
              </a:rPr>
              <a:t>Использован плагин </a:t>
            </a:r>
            <a:r>
              <a:rPr lang="en-US">
                <a:latin typeface="Bahnschrift"/>
                <a:ea typeface="Bahnschrift"/>
                <a:cs typeface="Bahnschrift"/>
              </a:rPr>
              <a:t>Dexter</a:t>
            </a:r>
            <a:endParaRPr>
              <a:latin typeface="Bahnschrift"/>
              <a:ea typeface="Bahnschrift"/>
              <a:cs typeface="Bahnschrif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Uni Sans Heavy Caps"/>
                <a:ea typeface="Uni Sans Heavy Caps"/>
                <a:cs typeface="Uni Sans Heavy Caps"/>
              </a:rPr>
              <a:t>Работа фонарика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 bwMode="auto">
          <a:xfrm>
            <a:off x="839470" y="2366010"/>
            <a:ext cx="7792085" cy="316611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Overflow="overflow" horzOverflow="clip" vert="horz" wrap="square" lIns="91440" tIns="45720" rIns="91440" bIns="45720" numCol="1" spcCol="0" rtlCol="0" fromWordArt="0" anchor="ctr" anchorCtr="0" forceAA="0" compatLnSpc="0">
            <a:normAutofit/>
          </a:bodyPr>
          <a:lstStyle/>
          <a:p>
            <a:pPr marL="0" indent="0">
              <a:buFont typeface="Arial"/>
              <a:buNone/>
              <a:defRPr/>
            </a:pP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CameraManager cameraManager = (CameraManager) getSystemService(Context.</a:t>
            </a:r>
            <a:r>
              <a:rPr sz="1200" b="0" i="1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CAMERA_SERVICE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try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{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String cameraId = cameraManager.getCameraIdList()[</a:t>
            </a:r>
            <a:r>
              <a:rPr sz="1200" b="0" i="0" u="none">
                <a:solidFill>
                  <a:srgbClr val="6897BB"/>
                </a:solidFill>
                <a:latin typeface="Consolas"/>
                <a:ea typeface="Consolas"/>
                <a:cs typeface="Consolas"/>
              </a:rPr>
              <a:t>0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]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cameraManager.setTorchMode(cameraId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, true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flashlight_is_on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= 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true;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text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.setText(</a:t>
            </a:r>
            <a:r>
              <a:rPr sz="1200" b="0" i="0" u="none">
                <a:solidFill>
                  <a:srgbClr val="6A8759"/>
                </a:solidFill>
                <a:latin typeface="Consolas"/>
                <a:ea typeface="Consolas"/>
                <a:cs typeface="Consolas"/>
              </a:rPr>
              <a:t>«ON»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switchButton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.setBackgroundColor(Color.</a:t>
            </a:r>
            <a:r>
              <a:rPr sz="1200" b="0" i="1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GREEN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}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catch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(Exception e)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{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Toast.</a:t>
            </a:r>
            <a:r>
              <a:rPr sz="1200" b="0" i="1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makeText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(Flashlight.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this, </a:t>
            </a:r>
            <a:r>
              <a:rPr sz="1200" b="0" i="0" u="none">
                <a:solidFill>
                  <a:srgbClr val="6A8759"/>
                </a:solidFill>
                <a:latin typeface="Consolas"/>
                <a:ea typeface="Consolas"/>
                <a:cs typeface="Consolas"/>
              </a:rPr>
              <a:t>«Flashlight error»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,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Toast.</a:t>
            </a:r>
            <a:r>
              <a:rPr sz="1200" b="0" i="1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LENGTH_SHORT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).show()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}</a:t>
            </a:r>
          </a:p>
        </p:txBody>
      </p:sp>
      <p:pic>
        <p:nvPicPr>
          <p:cNvPr id="6" name="Изображение 1" descr="IMG_20210524_203121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9264650" y="3644900"/>
            <a:ext cx="2352675" cy="2878455"/>
          </a:xfrm>
          <a:prstGeom prst="rect">
            <a:avLst/>
          </a:prstGeom>
        </p:spPr>
      </p:pic>
      <p:pic>
        <p:nvPicPr>
          <p:cNvPr id="7" name="Изображение 2" descr="IMG_20210524_203105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264650" y="404494"/>
            <a:ext cx="2353310" cy="28835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Uni Sans Heavy Caps"/>
                <a:ea typeface="Uni Sans Heavy Caps"/>
                <a:cs typeface="Uni Sans Heavy Caps"/>
              </a:rPr>
              <a:t>Работа с акселерометром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 bwMode="auto">
          <a:xfrm>
            <a:off x="838200" y="2348865"/>
            <a:ext cx="7962265" cy="336296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Overflow="overflow" horzOverflow="clip" vert="horz" wrap="square" lIns="91440" tIns="45720" rIns="91440" bIns="45720" numCol="1" spcCol="0" rtlCol="0" fromWordArt="0" anchor="ctr" anchorCtr="0" forceAA="0" compatLnSpc="0">
            <a:normAutofit/>
          </a:bodyPr>
          <a:lstStyle/>
          <a:p>
            <a:pPr marL="0" indent="0">
              <a:buFont typeface="Arial"/>
              <a:buNone/>
              <a:defRPr/>
            </a:pP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private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SensorEventListener </a:t>
            </a:r>
            <a:r>
              <a:rPr sz="1200" b="0" i="0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accelerometerEventListener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= 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new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SensorEventListener() {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  <a:t>@Override</a:t>
            </a:r>
            <a:b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public void </a:t>
            </a:r>
            <a:r>
              <a:rPr sz="1200" b="0" i="0" u="none">
                <a:solidFill>
                  <a:srgbClr val="FFC66D"/>
                </a:solidFill>
                <a:latin typeface="Consolas"/>
                <a:ea typeface="Consolas"/>
                <a:cs typeface="Consolas"/>
              </a:rPr>
              <a:t>onSensorChanged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(SensorEvent event) {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    </a:t>
            </a:r>
            <a:r>
              <a:rPr sz="1200" b="0" i="0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x_acceleration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= (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double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 Math.</a:t>
            </a:r>
            <a:r>
              <a:rPr sz="1200" b="0" i="1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round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(event.</a:t>
            </a:r>
            <a:r>
              <a:rPr sz="1200" b="0" i="0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values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[</a:t>
            </a:r>
            <a:r>
              <a:rPr sz="1200" b="0" i="0" u="none">
                <a:solidFill>
                  <a:srgbClr val="6897BB"/>
                </a:solidFill>
                <a:latin typeface="Consolas"/>
                <a:ea typeface="Consolas"/>
                <a:cs typeface="Consolas"/>
              </a:rPr>
              <a:t>0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]*</a:t>
            </a:r>
            <a:r>
              <a:rPr sz="1200" b="0" i="0" u="none">
                <a:solidFill>
                  <a:srgbClr val="6897BB"/>
                </a:solidFill>
                <a:latin typeface="Consolas"/>
                <a:ea typeface="Consolas"/>
                <a:cs typeface="Consolas"/>
              </a:rPr>
              <a:t>100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)/</a:t>
            </a:r>
            <a:r>
              <a:rPr sz="1200" b="0" i="0" u="none">
                <a:solidFill>
                  <a:srgbClr val="6897BB"/>
                </a:solidFill>
                <a:latin typeface="Consolas"/>
                <a:ea typeface="Consolas"/>
                <a:cs typeface="Consolas"/>
              </a:rPr>
              <a:t>100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    </a:t>
            </a:r>
            <a:r>
              <a:rPr sz="1200" b="0" i="0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y_acceleration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= (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double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 Math.</a:t>
            </a:r>
            <a:r>
              <a:rPr sz="1200" b="0" i="1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round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(event.</a:t>
            </a:r>
            <a:r>
              <a:rPr sz="1200" b="0" i="0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values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[</a:t>
            </a:r>
            <a:r>
              <a:rPr sz="1200" b="0" i="0" u="none">
                <a:solidFill>
                  <a:srgbClr val="6897BB"/>
                </a:solidFill>
                <a:latin typeface="Consolas"/>
                <a:ea typeface="Consolas"/>
                <a:cs typeface="Consolas"/>
              </a:rPr>
              <a:t>1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]*</a:t>
            </a:r>
            <a:r>
              <a:rPr sz="1200" b="0" i="0" u="none">
                <a:solidFill>
                  <a:srgbClr val="6897BB"/>
                </a:solidFill>
                <a:latin typeface="Consolas"/>
                <a:ea typeface="Consolas"/>
                <a:cs typeface="Consolas"/>
              </a:rPr>
              <a:t>100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)/</a:t>
            </a:r>
            <a:r>
              <a:rPr sz="1200" b="0" i="0" u="none">
                <a:solidFill>
                  <a:srgbClr val="6897BB"/>
                </a:solidFill>
                <a:latin typeface="Consolas"/>
                <a:ea typeface="Consolas"/>
                <a:cs typeface="Consolas"/>
              </a:rPr>
              <a:t>100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   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ConstraintLayout cl = (ConstraintLayout) findViewById(R.id.</a:t>
            </a:r>
            <a:r>
              <a:rPr sz="1200" b="0" i="1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constraint_layout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   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ConstraintSet cs = 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new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ConstraintSet()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   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cs.clone(cl)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   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cs.setVerticalBias(R.id.</a:t>
            </a:r>
            <a:r>
              <a:rPr sz="1200" b="0" i="1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left_point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,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float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 ((</a:t>
            </a:r>
            <a:r>
              <a:rPr sz="1200" b="0" i="0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x_acceleration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+ </a:t>
            </a:r>
            <a:r>
              <a:rPr sz="1200" b="0" i="0" u="none">
                <a:solidFill>
                  <a:srgbClr val="6897BB"/>
                </a:solidFill>
                <a:latin typeface="Consolas"/>
                <a:ea typeface="Consolas"/>
                <a:cs typeface="Consolas"/>
              </a:rPr>
              <a:t>9.8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)/</a:t>
            </a:r>
            <a:r>
              <a:rPr sz="1200" b="0" i="0" u="none">
                <a:solidFill>
                  <a:srgbClr val="6897BB"/>
                </a:solidFill>
                <a:latin typeface="Consolas"/>
                <a:ea typeface="Consolas"/>
                <a:cs typeface="Consolas"/>
              </a:rPr>
              <a:t>19.6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   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cs.setHorizontalBias(R.id.</a:t>
            </a:r>
            <a:r>
              <a:rPr sz="1200" b="0" i="1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right_point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,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float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 ((</a:t>
            </a:r>
            <a:r>
              <a:rPr sz="1200" b="0" i="0" u="none">
                <a:solidFill>
                  <a:srgbClr val="9876AA"/>
                </a:solidFill>
                <a:latin typeface="Consolas"/>
                <a:ea typeface="Consolas"/>
                <a:cs typeface="Consolas"/>
              </a:rPr>
              <a:t>y_acceleration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+ </a:t>
            </a:r>
            <a:r>
              <a:rPr sz="1200" b="0" i="0" u="none">
                <a:solidFill>
                  <a:srgbClr val="6897BB"/>
                </a:solidFill>
                <a:latin typeface="Consolas"/>
                <a:ea typeface="Consolas"/>
                <a:cs typeface="Consolas"/>
              </a:rPr>
              <a:t>9.8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)/</a:t>
            </a:r>
            <a:r>
              <a:rPr sz="1200" b="0" i="0" u="none">
                <a:solidFill>
                  <a:srgbClr val="6897BB"/>
                </a:solidFill>
                <a:latin typeface="Consolas"/>
                <a:ea typeface="Consolas"/>
                <a:cs typeface="Consolas"/>
              </a:rPr>
              <a:t>19.6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))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   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cs.applyTo(cl)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  <a:b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}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  <a:t>@Override</a:t>
            </a:r>
            <a:b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BBB529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public void </a:t>
            </a:r>
            <a:r>
              <a:rPr sz="1200" b="0" i="0" u="none">
                <a:solidFill>
                  <a:srgbClr val="FFC66D"/>
                </a:solidFill>
                <a:latin typeface="Consolas"/>
                <a:ea typeface="Consolas"/>
                <a:cs typeface="Consolas"/>
              </a:rPr>
              <a:t>onAccuracyChanged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(Sensor sensor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, int </a:t>
            </a: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accuracy) {}</a:t>
            </a:r>
            <a:b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</a:br>
            <a:r>
              <a:rPr sz="1200" b="0" i="0" u="none">
                <a:solidFill>
                  <a:srgbClr val="A9B7C6"/>
                </a:solidFill>
                <a:latin typeface="Consolas"/>
                <a:ea typeface="Consolas"/>
                <a:cs typeface="Consolas"/>
              </a:rPr>
              <a:t>}</a:t>
            </a:r>
            <a:r>
              <a:rPr sz="1200" b="0" i="0" u="none">
                <a:solidFill>
                  <a:srgbClr val="CC7832"/>
                </a:solidFill>
                <a:latin typeface="Consolas"/>
                <a:ea typeface="Consolas"/>
                <a:cs typeface="Consolas"/>
              </a:rPr>
              <a:t>;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E2CB9AC-D708-49ED-9903-92F883A5CE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723448" y="2113259"/>
            <a:ext cx="5569273" cy="263148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Uni Sans Heavy Caps"/>
                <a:ea typeface="Uni Sans Heavy Caps"/>
                <a:cs typeface="Uni Sans Heavy Caps"/>
              </a:rPr>
              <a:t>Итоги: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Bahnschrift"/>
                <a:ea typeface="Bahnschrift"/>
                <a:cs typeface="Bahnschrift"/>
              </a:rPr>
              <a:t>Создано 5 работающих мини-приложений</a:t>
            </a:r>
          </a:p>
          <a:p>
            <a:pPr>
              <a:defRPr/>
            </a:pPr>
            <a:r>
              <a:rPr>
                <a:latin typeface="Bahnschrift"/>
                <a:ea typeface="Bahnschrift"/>
                <a:cs typeface="Bahnschrift"/>
              </a:rPr>
              <a:t>Изучены способы создания и применения анимаций</a:t>
            </a:r>
          </a:p>
          <a:p>
            <a:pPr>
              <a:defRPr/>
            </a:pPr>
            <a:r>
              <a:rPr>
                <a:latin typeface="Bahnschrift"/>
                <a:ea typeface="Bahnschrift"/>
                <a:cs typeface="Bahnschrift"/>
              </a:rPr>
              <a:t>Изучена работа с датчиками</a:t>
            </a:r>
          </a:p>
          <a:p>
            <a:pPr>
              <a:defRPr/>
            </a:pPr>
            <a:r>
              <a:rPr lang="ru-RU" sz="2800" b="0" i="0" u="none" strike="noStrike" cap="none" spc="0">
                <a:solidFill>
                  <a:schemeClr val="tx1"/>
                </a:solidFill>
                <a:latin typeface="Bahnschrift"/>
                <a:ea typeface="Bahnschrift"/>
                <a:cs typeface="Bahnschrift"/>
              </a:rPr>
              <a:t>Реализовано хранение чисел через </a:t>
            </a:r>
            <a:r>
              <a:rPr lang="en-US" sz="2800" b="0" i="0" u="none" strike="noStrike" cap="none" spc="0">
                <a:solidFill>
                  <a:schemeClr val="tx1"/>
                </a:solidFill>
                <a:latin typeface="Bahnschrift"/>
                <a:ea typeface="Bahnschrift"/>
                <a:cs typeface="Bahnschrift"/>
              </a:rPr>
              <a:t>SharedPreferences</a:t>
            </a:r>
            <a:endParaRPr>
              <a:latin typeface="Bahnschrift"/>
              <a:ea typeface="Bahnschrift"/>
              <a:cs typeface="Bahnschrift"/>
            </a:endParaRPr>
          </a:p>
          <a:p>
            <a:pPr>
              <a:defRPr/>
            </a:pPr>
            <a:r>
              <a:rPr>
                <a:latin typeface="Bahnschrift"/>
                <a:ea typeface="Bahnschrift"/>
                <a:cs typeface="Bahnschrift"/>
              </a:rPr>
              <a:t>Изучена работа с плагин</a:t>
            </a:r>
            <a:r>
              <a:rPr lang="ru-RU">
                <a:latin typeface="Bahnschrift"/>
                <a:ea typeface="Bahnschrift"/>
                <a:cs typeface="Bahnschrift"/>
              </a:rPr>
              <a:t>ом</a:t>
            </a:r>
            <a:r>
              <a:rPr lang="en-US">
                <a:latin typeface="Bahnschrift"/>
                <a:ea typeface="Bahnschrift"/>
                <a:cs typeface="Bahnschrift"/>
              </a:rPr>
              <a:t> Dexter</a:t>
            </a:r>
          </a:p>
          <a:p>
            <a:pPr>
              <a:defRPr/>
            </a:pPr>
            <a:r>
              <a:rPr lang="ru-RU">
                <a:latin typeface="Bahnschrift"/>
                <a:ea typeface="Bahnschrift"/>
                <a:cs typeface="Bahnschrift"/>
              </a:rPr>
              <a:t>Реализовано использование аппаратной части устройства (модуля камеры)</a:t>
            </a:r>
            <a:endParaRPr lang="en-US">
              <a:latin typeface="Bahnschrift"/>
              <a:ea typeface="Bahnschrift"/>
              <a:cs typeface="Bahnschrif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895</Words>
  <Application>Microsoft Office PowerPoint</Application>
  <DocSecurity>0</DocSecurity>
  <PresentationFormat>Широкоэкранный</PresentationFormat>
  <Paragraphs>33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Bahnschrift</vt:lpstr>
      <vt:lpstr>Consolas</vt:lpstr>
      <vt:lpstr>Uni Sans Heavy Caps</vt:lpstr>
      <vt:lpstr>Office Theme</vt:lpstr>
      <vt:lpstr>Инструменты</vt:lpstr>
      <vt:lpstr>Задачи:</vt:lpstr>
      <vt:lpstr>Анимации</vt:lpstr>
      <vt:lpstr>Анимация нескольких объектов</vt:lpstr>
      <vt:lpstr>Хранение числа</vt:lpstr>
      <vt:lpstr>Получение разрешения</vt:lpstr>
      <vt:lpstr>Работа фонарика</vt:lpstr>
      <vt:lpstr>Работа с акселерометром</vt:lpstr>
      <vt:lpstr>Итоги: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Инструменты</dc:title>
  <dc:subject/>
  <dc:creator/>
  <cp:keywords/>
  <dc:description/>
  <cp:lastModifiedBy>Fil Nez</cp:lastModifiedBy>
  <cp:revision>29</cp:revision>
  <dcterms:created xsi:type="dcterms:W3CDTF">2012-12-03T06:56:00Z</dcterms:created>
  <dcterms:modified xsi:type="dcterms:W3CDTF">2021-05-27T20:59:30Z</dcterms:modified>
  <cp:category/>
  <dc:identifier/>
  <cp:contentStatus/>
  <dc:language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1049-11.2.0.10132</vt:lpwstr>
  </property>
</Properties>
</file>